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2" r:id="rId4"/>
    <p:sldId id="316" r:id="rId5"/>
    <p:sldId id="379" r:id="rId6"/>
    <p:sldId id="326" r:id="rId7"/>
    <p:sldId id="381" r:id="rId8"/>
    <p:sldId id="382" r:id="rId9"/>
    <p:sldId id="383" r:id="rId10"/>
    <p:sldId id="384" r:id="rId11"/>
    <p:sldId id="385" r:id="rId12"/>
    <p:sldId id="386" r:id="rId13"/>
    <p:sldId id="387" r:id="rId14"/>
    <p:sldId id="388" r:id="rId15"/>
    <p:sldId id="389" r:id="rId16"/>
    <p:sldId id="390" r:id="rId17"/>
    <p:sldId id="391" r:id="rId18"/>
    <p:sldId id="392" r:id="rId19"/>
    <p:sldId id="393" r:id="rId20"/>
    <p:sldId id="394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5EEC3C"/>
    <a:srgbClr val="9EFF29"/>
    <a:srgbClr val="A4660C"/>
    <a:srgbClr val="952F69"/>
    <a:srgbClr val="FF856D"/>
    <a:srgbClr val="FF2549"/>
    <a:srgbClr val="003635"/>
    <a:srgbClr val="005856"/>
    <a:srgbClr val="007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645" autoAdjust="0"/>
  </p:normalViewPr>
  <p:slideViewPr>
    <p:cSldViewPr snapToGrid="0">
      <p:cViewPr varScale="1">
        <p:scale>
          <a:sx n="138" d="100"/>
          <a:sy n="138" d="100"/>
        </p:scale>
        <p:origin x="83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03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424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39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827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5960" y="2949677"/>
            <a:ext cx="8048717" cy="1637071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83" y="1998415"/>
            <a:ext cx="7975483" cy="685791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713" y="194838"/>
            <a:ext cx="8246070" cy="763526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843" y="1275735"/>
            <a:ext cx="8246070" cy="3262122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5500" y="605639"/>
            <a:ext cx="6461299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5500" y="1519084"/>
            <a:ext cx="6461299" cy="322103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693" y="220024"/>
            <a:ext cx="8093365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552291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024688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52291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024688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4135" y="3277771"/>
            <a:ext cx="6829865" cy="1104313"/>
          </a:xfrm>
        </p:spPr>
        <p:txBody>
          <a:bodyPr>
            <a:normAutofit/>
          </a:bodyPr>
          <a:lstStyle/>
          <a:p>
            <a:r>
              <a:rPr lang="kk-KZ" sz="2000" dirty="0">
                <a:solidFill>
                  <a:srgbClr val="FFC000"/>
                </a:solidFill>
              </a:rPr>
              <a:t>Лекция </a:t>
            </a:r>
            <a:r>
              <a:rPr lang="ru-RU" sz="2000" dirty="0">
                <a:solidFill>
                  <a:srgbClr val="FFC000"/>
                </a:solidFill>
              </a:rPr>
              <a:t>1</a:t>
            </a:r>
            <a:r>
              <a:rPr lang="en-US" sz="2000" dirty="0">
                <a:solidFill>
                  <a:srgbClr val="FFC000"/>
                </a:solidFill>
              </a:rPr>
              <a:t>4</a:t>
            </a:r>
            <a:r>
              <a:rPr lang="ru-RU" sz="2000" dirty="0">
                <a:solidFill>
                  <a:srgbClr val="FFC000"/>
                </a:solidFill>
              </a:rPr>
              <a:t> </a:t>
            </a:r>
            <a:r>
              <a:rPr lang="kk-KZ" sz="2000" dirty="0">
                <a:solidFill>
                  <a:srgbClr val="FFC000"/>
                </a:solidFill>
              </a:rPr>
              <a:t>Определение угроз с помощью </a:t>
            </a:r>
            <a:br>
              <a:rPr lang="kk-KZ" sz="2000" dirty="0">
                <a:solidFill>
                  <a:srgbClr val="FFC000"/>
                </a:solidFill>
              </a:rPr>
            </a:br>
            <a:r>
              <a:rPr lang="kk-KZ" sz="2000" dirty="0">
                <a:solidFill>
                  <a:srgbClr val="FFC000"/>
                </a:solidFill>
              </a:rPr>
              <a:t>машинного обучения</a:t>
            </a:r>
            <a:br>
              <a:rPr lang="en-US" sz="2000" dirty="0">
                <a:solidFill>
                  <a:srgbClr val="FFC000"/>
                </a:solidFill>
              </a:rPr>
            </a:br>
            <a:r>
              <a:rPr lang="kk-KZ" sz="2000" dirty="0">
                <a:solidFill>
                  <a:srgbClr val="FFC000"/>
                </a:solidFill>
              </a:rPr>
              <a:t>Старший преподаватель: Карюкин В</a:t>
            </a:r>
            <a:r>
              <a:rPr lang="ru-RU" sz="2000" dirty="0">
                <a:solidFill>
                  <a:srgbClr val="FFC000"/>
                </a:solidFill>
              </a:rPr>
              <a:t>.И.</a:t>
            </a:r>
            <a:endParaRPr lang="en-US" sz="2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EF8620-34E6-4430-8B95-170C7713B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5763" y="220024"/>
            <a:ext cx="5474149" cy="624134"/>
          </a:xfrm>
        </p:spPr>
        <p:txBody>
          <a:bodyPr>
            <a:normAutofit fontScale="90000"/>
          </a:bodyPr>
          <a:lstStyle/>
          <a:p>
            <a:pPr algn="ctr"/>
            <a:r>
              <a:rPr lang="kk-KZ" dirty="0">
                <a:solidFill>
                  <a:srgbClr val="FFC000"/>
                </a:solidFill>
              </a:rPr>
              <a:t>Кодировка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59AD8A0B-1DA8-4635-822C-4D74F4EE907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371153" y="1784391"/>
            <a:ext cx="6401693" cy="251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584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205068-0C6D-436D-AEA5-329709D2B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C000"/>
                </a:solidFill>
              </a:rPr>
              <a:t>Выборка признаков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3BBB775A-E31F-467D-87FF-EA02D034CD7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434365" y="1588943"/>
            <a:ext cx="3793679" cy="305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44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BC89A7-FF04-45B2-AA6F-B770B2923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6601" y="214745"/>
            <a:ext cx="5709676" cy="60267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C000"/>
                </a:solidFill>
              </a:rPr>
              <a:t>Разделение на </a:t>
            </a:r>
            <a:r>
              <a:rPr lang="en-US" dirty="0">
                <a:solidFill>
                  <a:srgbClr val="FFC000"/>
                </a:solidFill>
              </a:rPr>
              <a:t>train, test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FDB61F4E-2FF7-48D3-B093-1ACC1227EB7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02697" y="1953241"/>
            <a:ext cx="7359815" cy="188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826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09D611-1F49-466C-B397-F6B700EE8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91129ED0-E6C5-456F-B354-C6F3109B3B7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594667" y="1588943"/>
            <a:ext cx="5407268" cy="290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499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9ACA30-0C7D-48B1-A52E-67D034205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4092" y="263236"/>
            <a:ext cx="5848222" cy="51261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C000"/>
                </a:solidFill>
              </a:rPr>
              <a:t>Глубокая нейронная сеть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50A379F2-62B8-42C0-8EE7-099C57AC93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114187" y="1546225"/>
            <a:ext cx="4944201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452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72CC59-7734-4BAB-9C8F-19C5CAF37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8782" y="155947"/>
            <a:ext cx="5605767" cy="62510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C000"/>
                </a:solidFill>
              </a:rPr>
              <a:t>Глубокая нейронная сеть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D51A821D-A2B0-482F-96C0-995C70105F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6517" y="1775307"/>
            <a:ext cx="3487556" cy="2707520"/>
          </a:xfrm>
          <a:prstGeom prst="rect">
            <a:avLst/>
          </a:prstGeom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id="{607AA421-55E5-4190-9ECF-8F3FB44BB0E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514" y="1775307"/>
            <a:ext cx="3256882" cy="2587143"/>
          </a:xfrm>
        </p:spPr>
      </p:pic>
    </p:spTree>
    <p:extLst>
      <p:ext uri="{BB962C8B-B14F-4D97-AF65-F5344CB8AC3E}">
        <p14:creationId xmlns:p14="http://schemas.microsoft.com/office/powerpoint/2010/main" val="3656405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9ACA30-0C7D-48B1-A52E-67D034205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4092" y="263236"/>
            <a:ext cx="5848222" cy="51261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>
                <a:solidFill>
                  <a:srgbClr val="FFC000"/>
                </a:solidFill>
              </a:rPr>
              <a:t>Сверточная</a:t>
            </a:r>
            <a:r>
              <a:rPr lang="ru-RU" dirty="0">
                <a:solidFill>
                  <a:srgbClr val="FFC000"/>
                </a:solidFill>
              </a:rPr>
              <a:t> нейронная сеть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F9E760A-EC21-4806-851D-B8CCD7CB2C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917888" y="1448674"/>
            <a:ext cx="4933185" cy="343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382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555FA4-84FD-4394-AF32-369CDCCE2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839" y="60697"/>
            <a:ext cx="8093365" cy="763525"/>
          </a:xfrm>
        </p:spPr>
        <p:txBody>
          <a:bodyPr/>
          <a:lstStyle/>
          <a:p>
            <a:r>
              <a:rPr lang="ru-RU" dirty="0" err="1">
                <a:solidFill>
                  <a:srgbClr val="FFC000"/>
                </a:solidFill>
              </a:rPr>
              <a:t>Сверточная</a:t>
            </a:r>
            <a:r>
              <a:rPr lang="ru-RU" dirty="0">
                <a:solidFill>
                  <a:srgbClr val="FFC000"/>
                </a:solidFill>
              </a:rPr>
              <a:t> нейронная сеть</a:t>
            </a:r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24BFB64E-CBC9-4ED6-8887-06F99D951CF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73" y="1733116"/>
            <a:ext cx="3146486" cy="2499448"/>
          </a:xfrm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id="{97668D6E-170B-476A-9EF0-F5CB85763BF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566" y="1733116"/>
            <a:ext cx="3103539" cy="2409393"/>
          </a:xfrm>
        </p:spPr>
      </p:pic>
    </p:spTree>
    <p:extLst>
      <p:ext uri="{BB962C8B-B14F-4D97-AF65-F5344CB8AC3E}">
        <p14:creationId xmlns:p14="http://schemas.microsoft.com/office/powerpoint/2010/main" val="1302909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0D50C2-BEB0-4098-B2D0-4A2B0EEA2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706" y="136897"/>
            <a:ext cx="6984294" cy="708231"/>
          </a:xfrm>
        </p:spPr>
        <p:txBody>
          <a:bodyPr/>
          <a:lstStyle/>
          <a:p>
            <a:r>
              <a:rPr lang="ru-RU" dirty="0">
                <a:solidFill>
                  <a:srgbClr val="FFC000"/>
                </a:solidFill>
              </a:rPr>
              <a:t>Рекуррентная нейронная сеть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30F128EF-77F3-475E-A915-F4267D40147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998374" y="1692252"/>
            <a:ext cx="5330825" cy="285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9705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555FA4-84FD-4394-AF32-369CDCCE2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839" y="60697"/>
            <a:ext cx="8093365" cy="763525"/>
          </a:xfrm>
        </p:spPr>
        <p:txBody>
          <a:bodyPr/>
          <a:lstStyle/>
          <a:p>
            <a:r>
              <a:rPr lang="ru-RU" dirty="0">
                <a:solidFill>
                  <a:srgbClr val="FFC000"/>
                </a:solidFill>
              </a:rPr>
              <a:t>Рекуррентная нейронная сеть</a:t>
            </a:r>
            <a:endParaRPr lang="ru-RU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D2B83F33-0628-4152-B8DF-E2622E2AB1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00" y="1986085"/>
            <a:ext cx="3220454" cy="2558206"/>
          </a:xfrm>
        </p:spPr>
      </p:pic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76B23910-EDDD-4D84-9CD3-04CDBD9C4FB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756" y="1871663"/>
            <a:ext cx="3364497" cy="2672628"/>
          </a:xfrm>
        </p:spPr>
      </p:pic>
    </p:spTree>
    <p:extLst>
      <p:ext uri="{BB962C8B-B14F-4D97-AF65-F5344CB8AC3E}">
        <p14:creationId xmlns:p14="http://schemas.microsoft.com/office/powerpoint/2010/main" val="112683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7772" y="59926"/>
            <a:ext cx="5694339" cy="784135"/>
          </a:xfrm>
        </p:spPr>
        <p:txBody>
          <a:bodyPr>
            <a:noAutofit/>
          </a:bodyPr>
          <a:lstStyle/>
          <a:p>
            <a:pPr algn="ctr"/>
            <a:r>
              <a:rPr lang="ru-RU" sz="3000" dirty="0">
                <a:solidFill>
                  <a:srgbClr val="FFC000"/>
                </a:solidFill>
              </a:rPr>
              <a:t>Машинное обучение</a:t>
            </a:r>
            <a:endParaRPr lang="en-US" sz="30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892" y="1341620"/>
            <a:ext cx="8873600" cy="356800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Машинное обучение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это подразделение искусственного интеллекта, которое включает в себя методы и алгоритмы, позволяющие компьютерам учиться на данных и делать предсказания или принимать решения без явного программирования для каждой конкретной задачи. Это достигается за счет создания моделей, которые обрабатывают большие объемы данных и выявляют закономерности или законы, управляющие этими данными.</a:t>
            </a:r>
          </a:p>
          <a:p>
            <a:pPr marL="0" indent="0" algn="just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FE2B27-F607-4C99-A584-EBF9CC17D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218" y="189099"/>
            <a:ext cx="5141640" cy="652812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C000"/>
                </a:solidFill>
              </a:rPr>
              <a:t>Визуализация</a:t>
            </a:r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F664E555-9A83-4FA3-B00C-5C58682368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03459" y="1713345"/>
            <a:ext cx="6937081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558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8D0B26-C930-4C62-B0D1-E61AC35C3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5449" y="82412"/>
            <a:ext cx="5891632" cy="742047"/>
          </a:xfrm>
        </p:spPr>
        <p:txBody>
          <a:bodyPr>
            <a:normAutofit/>
          </a:bodyPr>
          <a:lstStyle/>
          <a:p>
            <a:pPr algn="ctr"/>
            <a:r>
              <a:rPr lang="ru-RU" sz="3000" dirty="0">
                <a:solidFill>
                  <a:srgbClr val="FFC000"/>
                </a:solidFill>
              </a:rPr>
              <a:t>Машинное обучение</a:t>
            </a:r>
            <a:endParaRPr lang="LID4096" sz="3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8DCC01-FF70-416C-9EB5-340CFA2CC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843" y="1476531"/>
            <a:ext cx="8634334" cy="3472131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Машинное обучение можно разделить на три основных типа:</a:t>
            </a:r>
          </a:p>
          <a:p>
            <a:pPr algn="just"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с учителем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модель обучается на предварительно размеченных данных, то есть данных, для которых известны правильные ответы. Задача модели — научиться предсказывать ответы на основе входных данных. Примеры включают классификацию (например, определение, является ли электронное письмо спамом) и регрессию (например, предсказание цен на дома).</a:t>
            </a:r>
          </a:p>
          <a:p>
            <a:pPr algn="just"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без учителя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модель работает с неразмеченными данными, то есть без указания правильных ответов. Задачи включают кластеризацию (группировка похожих объектов вместе) и уменьшение размерности (упрощение данных без значительной потери информации).</a:t>
            </a:r>
          </a:p>
          <a:p>
            <a:pPr algn="just"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с подкреплением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модель обучается на основе вознаграждений, получаемых после выполнения некоторых действий в динамической среде. Цель состоит в том, чтобы научиться выбирать последовательность действий, которая максимизирует суммарное вознаграждение.</a:t>
            </a:r>
          </a:p>
          <a:p>
            <a:endParaRPr lang="LID409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590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74F633-857B-426D-AF67-CE15BCF98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796" y="99068"/>
            <a:ext cx="6114196" cy="778081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угроз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32774A7-26FC-4300-AD83-9CDE20F0E4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23" y="1389285"/>
            <a:ext cx="8933304" cy="3494442"/>
          </a:xfrm>
        </p:spPr>
        <p:txBody>
          <a:bodyPr>
            <a:noAutofit/>
          </a:bodyPr>
          <a:lstStyle/>
          <a:p>
            <a:pPr algn="just">
              <a:tabLst>
                <a:tab pos="540385" algn="l"/>
              </a:tabLst>
            </a:pPr>
            <a:r>
              <a:rPr lang="kk-KZ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Рост киберугроз значительно ускорился благодаря развитию Интернета и технологий. </a:t>
            </a:r>
          </a:p>
          <a:p>
            <a:pPr algn="just">
              <a:tabLst>
                <a:tab pos="540385" algn="l"/>
              </a:tabLst>
            </a:pPr>
            <a:r>
              <a:rPr lang="kk-KZ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Распространенными угрозами являются возможность нарушения информационной безопасности в любой форме. </a:t>
            </a:r>
          </a:p>
          <a:p>
            <a:pPr algn="just">
              <a:tabLst>
                <a:tab pos="540385" algn="l"/>
              </a:tabLst>
            </a:pPr>
            <a:r>
              <a:rPr lang="kk-KZ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Основной задачей обеспечения информационной безопасности является анализ наиболее распространенных видов сетевых угроз и использование различных средств защиты и методов обнаружения. </a:t>
            </a:r>
            <a:endParaRPr lang="en-US" sz="18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tabLst>
                <a:tab pos="540385" algn="l"/>
              </a:tabLst>
            </a:pPr>
            <a:r>
              <a:rPr lang="kk-KZ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Киберугрозы — это нарушения информационной безопасности с помощью различных методов, используемых киберпреступниками для получения несанкционированного доступа, уничтожения или повреждения информации, конфиденциальных данных, систем и ресурсов.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  <a:tabLst>
                <a:tab pos="540385" algn="l"/>
              </a:tabLst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806216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E88911-7CC5-4FA2-BFF7-B66320F07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582" y="171533"/>
            <a:ext cx="5715000" cy="618176"/>
          </a:xfrm>
        </p:spPr>
        <p:txBody>
          <a:bodyPr>
            <a:normAutofit fontScale="90000"/>
          </a:bodyPr>
          <a:lstStyle/>
          <a:p>
            <a:pPr algn="ctr"/>
            <a:r>
              <a:rPr lang="kk-KZ" dirty="0">
                <a:solidFill>
                  <a:srgbClr val="FFC000"/>
                </a:solidFill>
              </a:rPr>
              <a:t>Определение угроз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B4EBBD9-799F-47B9-BB4F-26AFE6CD7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273" y="1281545"/>
            <a:ext cx="8790709" cy="3690422"/>
          </a:xfrm>
        </p:spPr>
        <p:txBody>
          <a:bodyPr>
            <a:normAutofit/>
          </a:bodyPr>
          <a:lstStyle/>
          <a:p>
            <a:pPr algn="l"/>
            <a:r>
              <a:rPr lang="kk-K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Выделяются такие типы атак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как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DDoS, Man in the Middle (MitM), Malware, Phishing, SQL injection.</a:t>
            </a:r>
          </a:p>
          <a:p>
            <a:pPr algn="l"/>
            <a:r>
              <a:rPr lang="kk-KZ" sz="1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Атака типа DoS </a:t>
            </a:r>
            <a:r>
              <a:rPr lang="en-US" sz="1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kk-KZ" sz="1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одна из важнейших угроз атак на интернет-ресурсы. DoS-атака нарушает работу служб, пытаясь отключить нормальную работу компьютера или сети. </a:t>
            </a:r>
            <a:endParaRPr lang="en-US" sz="15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kk-KZ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Атака MiTM </a:t>
            </a:r>
            <a:r>
              <a:rPr lang="en-US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kk-KZ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один из наиболее распространенных типов атак с целью получения доступа к конфиденциальным данным пользователя.</a:t>
            </a:r>
            <a:r>
              <a:rPr lang="en-US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данной атаке злоумышленник прерывает связь между двумя сторонами и делает их незнающими об обоих.</a:t>
            </a:r>
          </a:p>
          <a:p>
            <a:pPr algn="l"/>
            <a:r>
              <a:rPr lang="kk-KZ" sz="1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Фишинг - одна из самых распространенных угроз в сфере информационной безопасности. Вместе с развитием цифровых технологий расширяются виды и способы распространения фишинговых атак. </a:t>
            </a:r>
          </a:p>
          <a:p>
            <a:pPr algn="l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SQL-инъекция - это тип атаки на информационные системы, при которой злоумышленник вводит или "инъецирует" вредоносный SQL-код в запрос, направляемый к базе данных через приложение. Это позволяет атакующему манипулировать базой данных, выполняя несанкционированные действия, такие как доступ, модификация или удаление конфиденциальных данных.</a:t>
            </a:r>
          </a:p>
        </p:txBody>
      </p:sp>
    </p:spTree>
    <p:extLst>
      <p:ext uri="{BB962C8B-B14F-4D97-AF65-F5344CB8AC3E}">
        <p14:creationId xmlns:p14="http://schemas.microsoft.com/office/powerpoint/2010/main" val="4188565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DA5AE3-F71C-4CC5-87EA-224DABD73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0486" y="74958"/>
            <a:ext cx="6049107" cy="790205"/>
          </a:xfrm>
        </p:spPr>
        <p:txBody>
          <a:bodyPr>
            <a:normAutofit/>
          </a:bodyPr>
          <a:lstStyle/>
          <a:p>
            <a:r>
              <a:rPr lang="kk-KZ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программы</a:t>
            </a:r>
            <a:endParaRPr lang="ru-RU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624454C-A12A-4A31-AE0B-8CE0FA91A6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015" y="865163"/>
            <a:ext cx="5764163" cy="427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715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DA5AE3-F71C-4CC5-87EA-224DABD73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0486" y="74958"/>
            <a:ext cx="6049107" cy="790205"/>
          </a:xfrm>
        </p:spPr>
        <p:txBody>
          <a:bodyPr>
            <a:normAutofit/>
          </a:bodyPr>
          <a:lstStyle/>
          <a:p>
            <a:r>
              <a:rPr lang="kk-KZ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Загрузка данных</a:t>
            </a:r>
            <a:endParaRPr lang="ru-RU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5580E30-8102-4B52-AA78-0A64AA0A8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627" y="1781315"/>
            <a:ext cx="8596746" cy="222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223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0B8A92-000D-468D-AB2C-52DBC2BC4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4387" y="116115"/>
            <a:ext cx="5576377" cy="770576"/>
          </a:xfrm>
        </p:spPr>
        <p:txBody>
          <a:bodyPr>
            <a:normAutofit/>
          </a:bodyPr>
          <a:lstStyle/>
          <a:p>
            <a:pPr algn="ctr"/>
            <a:r>
              <a:rPr lang="kk-KZ" dirty="0">
                <a:solidFill>
                  <a:srgbClr val="FFC000"/>
                </a:solidFill>
              </a:rPr>
              <a:t>Загрузка данных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B203A08E-CD6A-40A0-93A1-FC7A4BA75AE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834886" y="1482004"/>
            <a:ext cx="5474227" cy="328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000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479E7B-1F7B-4DD3-A2AA-D99C50A3D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3474" y="109189"/>
            <a:ext cx="5527962" cy="715156"/>
          </a:xfrm>
        </p:spPr>
        <p:txBody>
          <a:bodyPr>
            <a:normAutofit fontScale="90000"/>
          </a:bodyPr>
          <a:lstStyle/>
          <a:p>
            <a:pPr algn="ctr"/>
            <a:r>
              <a:rPr lang="kk-KZ" dirty="0">
                <a:solidFill>
                  <a:srgbClr val="FFC000"/>
                </a:solidFill>
              </a:rPr>
              <a:t>Кодировка и нормализация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FA770189-CBA1-45E7-A83B-A7BD490D83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64119" y="1567152"/>
            <a:ext cx="7203471" cy="304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450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489</Words>
  <Application>Microsoft Office PowerPoint</Application>
  <PresentationFormat>Экран (16:9)</PresentationFormat>
  <Paragraphs>38</Paragraphs>
  <Slides>20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Office Theme</vt:lpstr>
      <vt:lpstr>Лекция 14 Определение угроз с помощью  машинного обучения Старший преподаватель: Карюкин В.И.</vt:lpstr>
      <vt:lpstr>Машинное обучение</vt:lpstr>
      <vt:lpstr>Машинное обучение</vt:lpstr>
      <vt:lpstr>Определение угроз</vt:lpstr>
      <vt:lpstr>Определение угроз</vt:lpstr>
      <vt:lpstr>Разработка программы</vt:lpstr>
      <vt:lpstr>Загрузка данных</vt:lpstr>
      <vt:lpstr>Загрузка данных</vt:lpstr>
      <vt:lpstr>Кодировка и нормализация</vt:lpstr>
      <vt:lpstr>Кодировка</vt:lpstr>
      <vt:lpstr>Выборка признаков</vt:lpstr>
      <vt:lpstr>Разделение на train, test</vt:lpstr>
      <vt:lpstr>Презентация PowerPoint</vt:lpstr>
      <vt:lpstr>Глубокая нейронная сеть</vt:lpstr>
      <vt:lpstr>Глубокая нейронная сеть</vt:lpstr>
      <vt:lpstr>Сверточная нейронная сеть</vt:lpstr>
      <vt:lpstr>Сверточная нейронная сеть</vt:lpstr>
      <vt:lpstr>Рекуррентная нейронная сеть</vt:lpstr>
      <vt:lpstr>Рекуррентная нейронная сеть</vt:lpstr>
      <vt:lpstr>Визуализация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2024-04-22T20:29:55Z</dcterms:modified>
</cp:coreProperties>
</file>